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01" r:id="rId20"/>
    <p:sldId id="2586" r:id="rId21"/>
    <p:sldId id="2584" r:id="rId22"/>
    <p:sldId id="2611" r:id="rId23"/>
    <p:sldId id="2585" r:id="rId24"/>
    <p:sldId id="2602" r:id="rId25"/>
    <p:sldId id="2587" r:id="rId26"/>
    <p:sldId id="2603" r:id="rId27"/>
    <p:sldId id="2590" r:id="rId28"/>
    <p:sldId id="2600" r:id="rId29"/>
    <p:sldId id="2592" r:id="rId3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36" autoAdjust="0"/>
  </p:normalViewPr>
  <p:slideViewPr>
    <p:cSldViewPr snapToGrid="0">
      <p:cViewPr varScale="1">
        <p:scale>
          <a:sx n="68" d="100"/>
          <a:sy n="68" d="100"/>
        </p:scale>
        <p:origin x="1672" y="5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23.02.2025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23.02.2025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853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3.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23.02.2025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23.02.2025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 dirty="0">
                <a:solidFill>
                  <a:srgbClr val="9BBB59"/>
                </a:solidFill>
              </a:rPr>
              <a:t>Container-Tracking &amp; Umweltdatenerfassung</a:t>
            </a:r>
            <a:endParaRPr lang="de-DE" sz="3200" b="1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23. Februar 2025</a:t>
            </a:fld>
            <a:endParaRPr lang="de-AT" dirty="0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/>
              <a:t>DI (FH) Günther Hutter, </a:t>
            </a:r>
            <a:r>
              <a:rPr lang="de-DE" dirty="0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de-DE" dirty="0"/>
          </a:p>
          <a:p>
            <a:r>
              <a:rPr lang="de-DE" dirty="0" err="1"/>
              <a:t>Soldering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acquisition</a:t>
            </a:r>
            <a:r>
              <a:rPr lang="de-DE" dirty="0"/>
              <a:t>/</a:t>
            </a:r>
            <a:r>
              <a:rPr lang="de-DE" dirty="0" err="1"/>
              <a:t>transmission</a:t>
            </a:r>
            <a:endParaRPr lang="de-DE" dirty="0"/>
          </a:p>
          <a:p>
            <a:r>
              <a:rPr lang="de-DE" dirty="0" err="1"/>
              <a:t>ArduinoIDE</a:t>
            </a:r>
            <a:r>
              <a:rPr lang="de-DE" dirty="0"/>
              <a:t> --&gt;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 err="1"/>
              <a:t>mesh</a:t>
            </a:r>
            <a:r>
              <a:rPr lang="de-DE" dirty="0"/>
              <a:t> network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Databases</a:t>
            </a:r>
          </a:p>
          <a:p>
            <a:endParaRPr lang="de-AT" dirty="0"/>
          </a:p>
          <a:p>
            <a:r>
              <a:rPr lang="de-AT" dirty="0"/>
              <a:t>REST interface</a:t>
            </a:r>
          </a:p>
          <a:p>
            <a:r>
              <a:rPr lang="de-AT" dirty="0" err="1"/>
              <a:t>authentication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visualisation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layout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simulation</a:t>
            </a:r>
            <a:endParaRPr lang="de-DE" dirty="0"/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 err="1"/>
              <a:t>positioning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endParaRPr lang="de-DE" dirty="0"/>
          </a:p>
          <a:p>
            <a:pPr lvl="1"/>
            <a:r>
              <a:rPr lang="de-DE" dirty="0" err="1"/>
              <a:t>login</a:t>
            </a:r>
            <a:r>
              <a:rPr lang="de-DE" dirty="0"/>
              <a:t>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link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r>
              <a:rPr lang="de-DE" dirty="0" err="1"/>
              <a:t>backand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(DG)</a:t>
            </a:r>
          </a:p>
          <a:p>
            <a:pPr lvl="1"/>
            <a:r>
              <a:rPr lang="de-DE" dirty="0" err="1"/>
              <a:t>color</a:t>
            </a:r>
            <a:endParaRPr lang="de-DE" dirty="0"/>
          </a:p>
          <a:p>
            <a:pPr lvl="1"/>
            <a:r>
              <a:rPr lang="en-US" dirty="0"/>
              <a:t>code for creating the</a:t>
            </a:r>
            <a:br>
              <a:rPr lang="en-US" dirty="0"/>
            </a:br>
            <a:r>
              <a:rPr lang="en-US" dirty="0"/>
              <a:t>JSON 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Milestones </a:t>
            </a:r>
            <a:r>
              <a:rPr lang="de-DE" dirty="0" err="1"/>
              <a:t>gantt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</a:t>
            </a:r>
            <a:r>
              <a:rPr lang="de-AT" dirty="0" err="1"/>
              <a:t>Cost</a:t>
            </a:r>
            <a:r>
              <a:rPr lang="de-AT" dirty="0"/>
              <a:t> </a:t>
            </a:r>
            <a:r>
              <a:rPr lang="de-AT" dirty="0" err="1"/>
              <a:t>estimation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 err="1"/>
              <a:t>fictitious</a:t>
            </a:r>
            <a:r>
              <a:rPr lang="de-AT" dirty="0"/>
              <a:t> </a:t>
            </a:r>
            <a:r>
              <a:rPr lang="de-AT" dirty="0" err="1"/>
              <a:t>salary</a:t>
            </a:r>
            <a:endParaRPr lang="de-AT" dirty="0"/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 total</a:t>
            </a:r>
          </a:p>
          <a:p>
            <a:pPr lvl="1"/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de-AT" dirty="0" err="1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per </a:t>
            </a:r>
            <a:r>
              <a:rPr lang="de-AT" dirty="0" err="1">
                <a:solidFill>
                  <a:srgbClr val="000000"/>
                </a:solidFill>
                <a:latin typeface="DIN-Web-Pro"/>
              </a:rPr>
              <a:t>person</a:t>
            </a:r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 total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</a:t>
            </a:r>
            <a:r>
              <a:rPr lang="de-AT" dirty="0" err="1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f</a:t>
            </a:r>
            <a:r>
              <a:rPr lang="de-AT" dirty="0" err="1">
                <a:solidFill>
                  <a:srgbClr val="000000"/>
                </a:solidFill>
                <a:latin typeface="DIN-Web-Pro"/>
              </a:rPr>
              <a:t>or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 </a:t>
            </a:r>
            <a:r>
              <a:rPr lang="de-AT" dirty="0" err="1">
                <a:solidFill>
                  <a:srgbClr val="000000"/>
                </a:solidFill>
                <a:latin typeface="DIN-Web-Pro"/>
              </a:rPr>
              <a:t>hardware</a:t>
            </a:r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</a:t>
            </a:r>
            <a:r>
              <a:rPr lang="de-AT" dirty="0" err="1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f</a:t>
            </a:r>
            <a:r>
              <a:rPr lang="de-AT" dirty="0" err="1">
                <a:solidFill>
                  <a:srgbClr val="000000"/>
                </a:solidFill>
                <a:latin typeface="DIN-Web-Pro"/>
              </a:rPr>
              <a:t>or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 </a:t>
            </a:r>
            <a:r>
              <a:rPr lang="de-AT" dirty="0" err="1">
                <a:solidFill>
                  <a:srgbClr val="000000"/>
                </a:solidFill>
                <a:latin typeface="DIN-Web-Pro"/>
              </a:rPr>
              <a:t>printing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 </a:t>
            </a:r>
            <a:r>
              <a:rPr lang="de-AT" dirty="0" err="1">
                <a:solidFill>
                  <a:srgbClr val="000000"/>
                </a:solidFill>
                <a:latin typeface="DIN-Web-Pro"/>
              </a:rPr>
              <a:t>the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 DT</a:t>
            </a:r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Data </a:t>
            </a:r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sheets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 err="1">
                <a:solidFill>
                  <a:srgbClr val="9BBB59"/>
                </a:solidFill>
              </a:rPr>
              <a:t>Additionals</a:t>
            </a:r>
            <a:endParaRPr lang="en-US" sz="6600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total of 250 million containers are transported worldwide every year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de-DE" dirty="0"/>
              <a:t>2500 </a:t>
            </a:r>
            <a:r>
              <a:rPr lang="de-DE" dirty="0" err="1"/>
              <a:t>containers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damaged</a:t>
            </a:r>
            <a:r>
              <a:rPr lang="de-DE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are lost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are temperature-controlled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/>
              <a:t>we want to enable customers to react to special conditions through continuous monitoring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 dirty="0"/>
              <a:t>2024-02-23: </a:t>
            </a:r>
            <a:r>
              <a:rPr lang="de-DE" sz="3200" dirty="0" err="1"/>
              <a:t>Approval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DT</a:t>
            </a:r>
          </a:p>
          <a:p>
            <a:pPr lvl="1"/>
            <a:r>
              <a:rPr lang="en-US" sz="2800" dirty="0"/>
              <a:t>submission of the application by the students</a:t>
            </a:r>
          </a:p>
          <a:p>
            <a:pPr lvl="1"/>
            <a:r>
              <a:rPr lang="en-US" sz="2800" dirty="0"/>
              <a:t>DT documentation has been completed and signed</a:t>
            </a:r>
          </a:p>
          <a:p>
            <a:r>
              <a:rPr lang="de-DE" sz="3200" dirty="0"/>
              <a:t>2024-05-09: </a:t>
            </a:r>
            <a:r>
              <a:rPr lang="en-US" sz="3200" dirty="0"/>
              <a:t>Project plan rough draft completed</a:t>
            </a:r>
            <a:endParaRPr lang="de-DE" sz="3200" dirty="0"/>
          </a:p>
          <a:p>
            <a:pPr lvl="1"/>
            <a:r>
              <a:rPr lang="de-DE" sz="2800" dirty="0" err="1"/>
              <a:t>objectives</a:t>
            </a:r>
            <a:r>
              <a:rPr lang="de-DE" sz="2800" dirty="0"/>
              <a:t>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pPr lvl="1"/>
            <a:r>
              <a:rPr lang="de-DE" sz="2800" dirty="0" err="1"/>
              <a:t>project</a:t>
            </a:r>
            <a:r>
              <a:rPr lang="de-DE" sz="2800" dirty="0"/>
              <a:t> plan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r>
              <a:rPr lang="de-DE" sz="3200" dirty="0"/>
              <a:t>2024-06-01: Hardware </a:t>
            </a:r>
            <a:r>
              <a:rPr lang="de-DE" sz="3200" dirty="0" err="1"/>
              <a:t>component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 </a:t>
            </a:r>
            <a:r>
              <a:rPr lang="de-DE" sz="3200" dirty="0" err="1"/>
              <a:t>completed</a:t>
            </a:r>
            <a:endParaRPr lang="de-DE" sz="3200" dirty="0"/>
          </a:p>
          <a:p>
            <a:pPr lvl="1"/>
            <a:r>
              <a:rPr lang="en-US" sz="2800" dirty="0"/>
              <a:t>determination of components</a:t>
            </a:r>
          </a:p>
          <a:p>
            <a:pPr lvl="1"/>
            <a:r>
              <a:rPr lang="en-US" sz="2800" dirty="0"/>
              <a:t>price calculation</a:t>
            </a:r>
          </a:p>
          <a:p>
            <a:pPr lvl="1"/>
            <a:r>
              <a:rPr lang="en-US" sz="2800" dirty="0"/>
              <a:t>schedule calculation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Databases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eneral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container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information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ensor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Initial presentation of the DT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GB" sz="2800" noProof="0" dirty="0"/>
              <a:t>summarise progress</a:t>
            </a:r>
          </a:p>
          <a:p>
            <a:pPr lvl="1"/>
            <a:r>
              <a:rPr lang="en-GB" sz="2800" noProof="0" dirty="0"/>
              <a:t>create</a:t>
            </a:r>
            <a:r>
              <a:rPr lang="de-DE" sz="2800" dirty="0"/>
              <a:t> Gantt </a:t>
            </a:r>
            <a:r>
              <a:rPr lang="de-DE" sz="2800" dirty="0" err="1"/>
              <a:t>chart</a:t>
            </a:r>
            <a:endParaRPr lang="de-DE" sz="2800" dirty="0"/>
          </a:p>
          <a:p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architecture</a:t>
            </a: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2800" dirty="0"/>
              <a:t>server is ready for use</a:t>
            </a:r>
          </a:p>
          <a:p>
            <a:pPr lvl="1"/>
            <a:r>
              <a:rPr lang="en-US" sz="2800" dirty="0"/>
              <a:t>REST interface</a:t>
            </a:r>
          </a:p>
          <a:p>
            <a:pPr lvl="1"/>
            <a:r>
              <a:rPr lang="en-US" sz="2800" dirty="0"/>
              <a:t>access can be granted from anywhere</a:t>
            </a: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Prototype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hardware components purchased and delivered</a:t>
            </a:r>
          </a:p>
          <a:p>
            <a:pPr lvl="1"/>
            <a:r>
              <a:rPr lang="en-US" sz="2800" dirty="0"/>
              <a:t>soldering the components</a:t>
            </a:r>
          </a:p>
          <a:p>
            <a:pPr lvl="1"/>
            <a:r>
              <a:rPr lang="en-US" sz="2800" dirty="0"/>
              <a:t>data transmission via MQTT</a:t>
            </a:r>
          </a:p>
          <a:p>
            <a:r>
              <a:rPr lang="de-DE" sz="3200" dirty="0"/>
              <a:t>2024-10-23: </a:t>
            </a:r>
            <a:r>
              <a:rPr lang="en-US" sz="3200" dirty="0"/>
              <a:t>Second presentation of the DT</a:t>
            </a:r>
            <a:endParaRPr lang="de-DE" sz="3200" dirty="0"/>
          </a:p>
          <a:p>
            <a:pPr lvl="1"/>
            <a:r>
              <a:rPr lang="de-DE" sz="2800" dirty="0" err="1"/>
              <a:t>summarise</a:t>
            </a:r>
            <a:r>
              <a:rPr lang="de-DE" sz="2800" dirty="0"/>
              <a:t> </a:t>
            </a:r>
            <a:r>
              <a:rPr lang="de-DE" sz="2800" dirty="0" err="1"/>
              <a:t>progress</a:t>
            </a:r>
            <a:endParaRPr lang="de-DE" sz="2800" dirty="0"/>
          </a:p>
          <a:p>
            <a:r>
              <a:rPr lang="de-DE" sz="3200" dirty="0"/>
              <a:t>2024-11-03: Position </a:t>
            </a:r>
            <a:r>
              <a:rPr lang="de-DE" sz="3200" dirty="0" err="1"/>
              <a:t>algorithm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approximate position of the container</a:t>
            </a:r>
          </a:p>
          <a:p>
            <a:pPr lvl="1"/>
            <a:r>
              <a:rPr lang="en-US" sz="2800" dirty="0"/>
              <a:t>determine distance to neighboring containers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 dirty="0"/>
              <a:t>2024-11-30: (</a:t>
            </a:r>
            <a:r>
              <a:rPr lang="de-DE" sz="3200" dirty="0" err="1"/>
              <a:t>Directed</a:t>
            </a:r>
            <a:r>
              <a:rPr lang="de-DE" sz="3200" dirty="0"/>
              <a:t> </a:t>
            </a:r>
            <a:r>
              <a:rPr lang="de-DE" sz="3200" dirty="0" err="1"/>
              <a:t>Draggable</a:t>
            </a:r>
            <a:r>
              <a:rPr lang="de-DE" sz="3200" dirty="0"/>
              <a:t>) Graph </a:t>
            </a:r>
            <a:r>
              <a:rPr lang="de-DE" sz="3200" dirty="0" err="1"/>
              <a:t>Visualisation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noProof="0" dirty="0"/>
              <a:t>visualise container </a:t>
            </a:r>
            <a:r>
              <a:rPr lang="de-DE" sz="2800" dirty="0" err="1"/>
              <a:t>distances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others</a:t>
            </a:r>
            <a:endParaRPr lang="de-D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movable</a:t>
            </a:r>
            <a:r>
              <a:rPr lang="de-DE" sz="2800" dirty="0"/>
              <a:t> </a:t>
            </a:r>
            <a:r>
              <a:rPr lang="de-DE" sz="2800" dirty="0" err="1"/>
              <a:t>nodes</a:t>
            </a:r>
            <a:endParaRPr lang="de-DE" sz="2800" dirty="0"/>
          </a:p>
          <a:p>
            <a:r>
              <a:rPr lang="de-DE" sz="3200" dirty="0"/>
              <a:t>2025-01-31: Web </a:t>
            </a:r>
            <a:r>
              <a:rPr lang="de-DE" sz="3200" dirty="0" err="1"/>
              <a:t>application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query</a:t>
            </a:r>
            <a:r>
              <a:rPr lang="de-DE" sz="2800" dirty="0"/>
              <a:t> possible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attractive</a:t>
            </a:r>
            <a:r>
              <a:rPr lang="de-DE" sz="2800" dirty="0"/>
              <a:t> GUI</a:t>
            </a:r>
          </a:p>
          <a:p>
            <a:r>
              <a:rPr lang="de-DE" sz="3200" dirty="0"/>
              <a:t>2025-03-07: </a:t>
            </a:r>
            <a:r>
              <a:rPr lang="en-US" sz="3200" dirty="0"/>
              <a:t>Final submission of the DT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proofread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all three subtopics completed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DT submitted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Server structure</a:t>
            </a:r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</a:t>
            </a:r>
            <a:r>
              <a:rPr lang="en-US" b="0" i="0" dirty="0">
                <a:effectLst/>
                <a:latin typeface="+mj-lt"/>
              </a:rPr>
              <a:t>racking of containers during overseas transport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GPS </a:t>
            </a:r>
            <a:r>
              <a:rPr lang="de-DE" b="0" i="0" dirty="0" err="1">
                <a:effectLst/>
                <a:latin typeface="+mj-lt"/>
              </a:rPr>
              <a:t>tracking</a:t>
            </a:r>
            <a:endParaRPr lang="de-DE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</a:t>
            </a:r>
            <a:r>
              <a:rPr lang="en-US" b="0" i="0" dirty="0">
                <a:effectLst/>
                <a:latin typeface="+mj-lt"/>
              </a:rPr>
              <a:t>ollection of environmental data for a specific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</a:rPr>
              <a:t>temperatur</a:t>
            </a:r>
            <a:endParaRPr lang="de-DE" dirty="0">
              <a:latin typeface="+mj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 err="1">
                <a:effectLst/>
                <a:latin typeface="+mj-lt"/>
              </a:rPr>
              <a:t>humidity</a:t>
            </a:r>
            <a:r>
              <a:rPr lang="de-DE" dirty="0">
                <a:latin typeface="+mj-lt"/>
              </a:rPr>
              <a:t>/</a:t>
            </a:r>
            <a:r>
              <a:rPr lang="de-DE" b="0" i="0" dirty="0" err="1">
                <a:effectLst/>
                <a:latin typeface="+mj-lt"/>
              </a:rPr>
              <a:t>pressure</a:t>
            </a:r>
            <a:endParaRPr lang="de-DE" b="0" i="0" dirty="0">
              <a:effectLst/>
              <a:latin typeface="+mj-lt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 err="1">
                <a:latin typeface="+mj-lt"/>
              </a:rPr>
              <a:t>vibration</a:t>
            </a:r>
            <a:endParaRPr lang="de-DE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</a:t>
            </a:r>
            <a:r>
              <a:rPr lang="en-US" b="0" i="0" dirty="0">
                <a:effectLst/>
                <a:latin typeface="+mj-lt"/>
              </a:rPr>
              <a:t>rovision of historical environmental data per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</a:t>
            </a:r>
            <a:r>
              <a:rPr lang="en-US" b="0" i="0" dirty="0">
                <a:effectLst/>
                <a:latin typeface="+mj-lt"/>
              </a:rPr>
              <a:t>evelopment of hardware prototypes for a proof of 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</a:t>
            </a:r>
            <a:r>
              <a:rPr lang="en-US" b="0" i="0" dirty="0">
                <a:effectLst/>
                <a:latin typeface="+mj-lt"/>
              </a:rPr>
              <a:t>odern user interface for querying and visualizing the recorded data</a:t>
            </a:r>
            <a:endParaRPr lang="de-DE" b="0" i="0" dirty="0">
              <a:effectLst/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Partner/</a:t>
            </a:r>
            <a:r>
              <a:rPr lang="de-AT" dirty="0" err="1"/>
              <a:t>Conceptual</a:t>
            </a:r>
            <a:r>
              <a:rPr lang="de-AT" dirty="0"/>
              <a:t> </a:t>
            </a:r>
            <a:r>
              <a:rPr lang="de-AT" dirty="0" err="1"/>
              <a:t>formulation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 dirty="0"/>
              <a:t>HTL Leoben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 err="1"/>
              <a:t>container</a:t>
            </a:r>
            <a:r>
              <a:rPr lang="de-AT" dirty="0"/>
              <a:t> </a:t>
            </a:r>
            <a:r>
              <a:rPr lang="de-AT" dirty="0" err="1"/>
              <a:t>tracking</a:t>
            </a:r>
            <a:endParaRPr lang="de-AT" dirty="0"/>
          </a:p>
          <a:p>
            <a:pPr lvl="1"/>
            <a:r>
              <a:rPr lang="de-AT" dirty="0" err="1"/>
              <a:t>building</a:t>
            </a:r>
            <a:r>
              <a:rPr lang="de-AT" dirty="0"/>
              <a:t> </a:t>
            </a:r>
            <a:r>
              <a:rPr lang="de-AT" dirty="0" err="1"/>
              <a:t>prototypes</a:t>
            </a:r>
            <a:endParaRPr lang="de-AT" dirty="0"/>
          </a:p>
          <a:p>
            <a:pPr lvl="1"/>
            <a:r>
              <a:rPr lang="de-AT" dirty="0" err="1"/>
              <a:t>determine</a:t>
            </a:r>
            <a:r>
              <a:rPr lang="de-AT" dirty="0"/>
              <a:t> </a:t>
            </a:r>
            <a:r>
              <a:rPr lang="de-AT" dirty="0" err="1"/>
              <a:t>positioning</a:t>
            </a:r>
            <a:endParaRPr lang="de-AT" dirty="0"/>
          </a:p>
          <a:p>
            <a:pPr marL="457200" lvl="1" indent="0">
              <a:buNone/>
            </a:pPr>
            <a:endParaRPr lang="de-AT" dirty="0">
              <a:cs typeface="Calibri"/>
            </a:endParaRPr>
          </a:p>
          <a:p>
            <a:r>
              <a:rPr lang="de-AT" dirty="0" err="1"/>
              <a:t>read</a:t>
            </a:r>
            <a:r>
              <a:rPr lang="de-AT" dirty="0"/>
              <a:t> out environmental </a:t>
            </a:r>
            <a:r>
              <a:rPr lang="de-AT" dirty="0" err="1"/>
              <a:t>data</a:t>
            </a:r>
            <a:endParaRPr lang="de-AT" dirty="0"/>
          </a:p>
          <a:p>
            <a:pPr lvl="1"/>
            <a:r>
              <a:rPr lang="de-AT" dirty="0" err="1"/>
              <a:t>persist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pPr lvl="1"/>
            <a:r>
              <a:rPr lang="en-US" dirty="0"/>
              <a:t>display data in web application</a:t>
            </a:r>
            <a:endParaRPr lang="de-AT" dirty="0"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 dirty="0" err="1"/>
              <a:t>Allocation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Office PowerPoint</Application>
  <PresentationFormat>Breitbild</PresentationFormat>
  <Paragraphs>237</Paragraphs>
  <Slides>26</Slides>
  <Notes>11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Goals</vt:lpstr>
      <vt:lpstr>Partner/Conceptual formulation</vt:lpstr>
      <vt:lpstr>SDGs</vt:lpstr>
      <vt:lpstr>Allocation of tasks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Progress - Kampl</vt:lpstr>
      <vt:lpstr>Progress - Schrempf</vt:lpstr>
      <vt:lpstr>Progress - Gekle</vt:lpstr>
      <vt:lpstr>Progress - Gekle</vt:lpstr>
      <vt:lpstr>PM – Milestones gantt diagram</vt:lpstr>
      <vt:lpstr>PM - Cost estimation</vt:lpstr>
      <vt:lpstr>Literature</vt:lpstr>
      <vt:lpstr>PowerPoint-Präsentation</vt:lpstr>
      <vt:lpstr>PM - Milestones</vt:lpstr>
      <vt:lpstr>PM - Milestones</vt:lpstr>
      <vt:lpstr>PM - Milestones</vt:lpstr>
      <vt:lpstr>PM - Milestones</vt:lpstr>
      <vt:lpstr>PM – How it is lived</vt:lpstr>
      <vt:lpstr>PM – How it is lived</vt:lpstr>
      <vt:lpstr>Server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78</cp:revision>
  <cp:lastPrinted>2020-04-02T17:36:48Z</cp:lastPrinted>
  <dcterms:created xsi:type="dcterms:W3CDTF">2012-09-14T17:11:23Z</dcterms:created>
  <dcterms:modified xsi:type="dcterms:W3CDTF">2025-02-23T19:55:54Z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